
<file path=[Content_Types].xml><?xml version="1.0" encoding="utf-8"?>
<Types xmlns="http://schemas.openxmlformats.org/package/2006/content-types">
  <Default ContentType="image/jpeg" Extension="jpg"/>
  <Default ContentType="application/vnd.openxmlformats-officedocument.vmlDrawing" Extension="vml"/>
  <Default ContentType="application/x-fontdata" Extension="fntdata"/>
  <Default ContentType="application/vnd.openxmlformats-officedocument.oleObject" Extension="bin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oleObject" PartName="/ppt/embeddings/oleObject1.bin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6858000" cx="12192000"/>
  <p:notesSz cx="6858000" cy="9144000"/>
  <p:embeddedFontLst>
    <p:embeddedFont>
      <p:font typeface="Century Gothic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32" roundtripDataSignature="AMtx7mhsHBeVhpDqgrpArHErM6w5Ar3i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263A3EA-B714-4DB8-A06A-31303A214AB6}">
  <a:tblStyle styleId="{2263A3EA-B714-4DB8-A06A-31303A214AB6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CenturyGothic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CenturyGothic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CenturyGothic-boldItalic.fntdata"/><Relationship Id="rId30" Type="http://schemas.openxmlformats.org/officeDocument/2006/relationships/font" Target="fonts/CenturyGothic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customschemas.google.com/relationships/presentationmetadata" Target="meta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6.png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2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8" name="Google Shape;28;p2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3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3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5" name="Google Shape;35;p23"/>
          <p:cNvSpPr txBox="1"/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3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440"/>
              <a:buNone/>
              <a:defRPr cap="none">
                <a:solidFill>
                  <a:schemeClr val="accen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23"/>
          <p:cNvSpPr txBox="1"/>
          <p:nvPr>
            <p:ph idx="10" type="dt"/>
          </p:nvPr>
        </p:nvSpPr>
        <p:spPr>
          <a:xfrm rot="5400000">
            <a:off x="10089390" y="1792223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idx="11" type="ftr"/>
          </p:nvPr>
        </p:nvSpPr>
        <p:spPr>
          <a:xfrm rot="5400000">
            <a:off x="8959592" y="3226820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3"/>
          <p:cNvSpPr txBox="1"/>
          <p:nvPr>
            <p:ph idx="12" type="sldNum"/>
          </p:nvPr>
        </p:nvSpPr>
        <p:spPr>
          <a:xfrm>
            <a:off x="10351008" y="292608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3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31" name="Google Shape;131;p3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2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2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2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2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2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9" name="Google Shape;139;p32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40" name="Google Shape;140;p32"/>
          <p:cNvSpPr txBox="1"/>
          <p:nvPr>
            <p:ph type="title"/>
          </p:nvPr>
        </p:nvSpPr>
        <p:spPr>
          <a:xfrm>
            <a:off x="1154956" y="4966674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2"/>
          <p:cNvSpPr/>
          <p:nvPr>
            <p:ph idx="2" type="pic"/>
          </p:nvPr>
        </p:nvSpPr>
        <p:spPr>
          <a:xfrm>
            <a:off x="1154955" y="685800"/>
            <a:ext cx="8825658" cy="3429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42" name="Google Shape;142;p32"/>
          <p:cNvSpPr txBox="1"/>
          <p:nvPr>
            <p:ph idx="1" type="body"/>
          </p:nvPr>
        </p:nvSpPr>
        <p:spPr>
          <a:xfrm>
            <a:off x="1154956" y="553666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43" name="Google Shape;143;p32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32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3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 showMasterSp="0">
  <p:cSld name="Title and Caption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3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49" name="Google Shape;149;p3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3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3"/>
            <p:cNvSpPr/>
            <p:nvPr/>
          </p:nvSpPr>
          <p:spPr>
            <a:xfrm rot="-589932">
              <a:off x="8490951" y="271487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3"/>
            <p:cNvSpPr/>
            <p:nvPr/>
          </p:nvSpPr>
          <p:spPr>
            <a:xfrm>
              <a:off x="455612" y="2801319"/>
              <a:ext cx="11277600" cy="3602637"/>
            </a:xfrm>
            <a:custGeom>
              <a:rect b="b" l="l" r="r" t="t"/>
              <a:pathLst>
                <a:path extrusionOk="0" h="7946" w="1000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7" name="Google Shape;157;p33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58" name="Google Shape;158;p33"/>
          <p:cNvSpPr txBox="1"/>
          <p:nvPr>
            <p:ph type="title"/>
          </p:nvPr>
        </p:nvSpPr>
        <p:spPr>
          <a:xfrm>
            <a:off x="1154954" y="1063416"/>
            <a:ext cx="8825659" cy="13797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3"/>
          <p:cNvSpPr txBox="1"/>
          <p:nvPr>
            <p:ph idx="1" type="body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60" name="Google Shape;160;p33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3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3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 showMasterSp="0">
  <p:cSld name="Quote with Caption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34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66" name="Google Shape;166;p3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4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4"/>
            <p:cNvSpPr/>
            <p:nvPr/>
          </p:nvSpPr>
          <p:spPr>
            <a:xfrm rot="-589932">
              <a:off x="8490951" y="41851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4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74" name="Google Shape;174;p34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75" name="Google Shape;175;p34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176" name="Google Shape;176;p34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77" name="Google Shape;177;p34"/>
          <p:cNvSpPr txBox="1"/>
          <p:nvPr>
            <p:ph type="title"/>
          </p:nvPr>
        </p:nvSpPr>
        <p:spPr>
          <a:xfrm>
            <a:off x="1581878" y="980517"/>
            <a:ext cx="8453906" cy="26982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4"/>
          <p:cNvSpPr txBox="1"/>
          <p:nvPr>
            <p:ph idx="1" type="body"/>
          </p:nvPr>
        </p:nvSpPr>
        <p:spPr>
          <a:xfrm>
            <a:off x="1945945" y="3678766"/>
            <a:ext cx="7725772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79" name="Google Shape;179;p34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80" name="Google Shape;180;p34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34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 showMasterSp="0">
  <p:cSld name="Name Card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3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86" name="Google Shape;186;p3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5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5"/>
            <p:cNvSpPr/>
            <p:nvPr/>
          </p:nvSpPr>
          <p:spPr>
            <a:xfrm rot="-589932">
              <a:off x="8490951" y="4193583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5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94" name="Google Shape;194;p35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95" name="Google Shape;195;p35"/>
          <p:cNvSpPr txBox="1"/>
          <p:nvPr>
            <p:ph type="title"/>
          </p:nvPr>
        </p:nvSpPr>
        <p:spPr>
          <a:xfrm>
            <a:off x="1154954" y="2370667"/>
            <a:ext cx="8825660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35"/>
          <p:cNvSpPr txBox="1"/>
          <p:nvPr>
            <p:ph idx="1" type="body"/>
          </p:nvPr>
        </p:nvSpPr>
        <p:spPr>
          <a:xfrm>
            <a:off x="1154954" y="5033068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97" name="Google Shape;197;p35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5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3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6"/>
          <p:cNvSpPr txBox="1"/>
          <p:nvPr>
            <p:ph idx="1" type="body"/>
          </p:nvPr>
        </p:nvSpPr>
        <p:spPr>
          <a:xfrm>
            <a:off x="1154954" y="2617299"/>
            <a:ext cx="312916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4" name="Google Shape;204;p36"/>
          <p:cNvSpPr txBox="1"/>
          <p:nvPr>
            <p:ph idx="2" type="body"/>
          </p:nvPr>
        </p:nvSpPr>
        <p:spPr>
          <a:xfrm>
            <a:off x="1154954" y="3193561"/>
            <a:ext cx="3129168" cy="2833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05" name="Google Shape;205;p36"/>
          <p:cNvSpPr txBox="1"/>
          <p:nvPr>
            <p:ph idx="3" type="body"/>
          </p:nvPr>
        </p:nvSpPr>
        <p:spPr>
          <a:xfrm>
            <a:off x="4512721" y="2603502"/>
            <a:ext cx="314538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6" name="Google Shape;206;p36"/>
          <p:cNvSpPr txBox="1"/>
          <p:nvPr>
            <p:ph idx="4" type="body"/>
          </p:nvPr>
        </p:nvSpPr>
        <p:spPr>
          <a:xfrm>
            <a:off x="4512721" y="3193561"/>
            <a:ext cx="3145380" cy="28334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07" name="Google Shape;207;p36"/>
          <p:cNvSpPr txBox="1"/>
          <p:nvPr>
            <p:ph idx="5" type="body"/>
          </p:nvPr>
        </p:nvSpPr>
        <p:spPr>
          <a:xfrm>
            <a:off x="7886700" y="2617299"/>
            <a:ext cx="3161029" cy="57626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8" name="Google Shape;208;p36"/>
          <p:cNvSpPr txBox="1"/>
          <p:nvPr>
            <p:ph idx="6" type="body"/>
          </p:nvPr>
        </p:nvSpPr>
        <p:spPr>
          <a:xfrm>
            <a:off x="7886700" y="3193561"/>
            <a:ext cx="3164719" cy="28334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09" name="Google Shape;209;p36"/>
          <p:cNvCxnSpPr/>
          <p:nvPr/>
        </p:nvCxnSpPr>
        <p:spPr>
          <a:xfrm>
            <a:off x="440397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784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0" name="Google Shape;210;p36"/>
          <p:cNvCxnSpPr/>
          <p:nvPr/>
        </p:nvCxnSpPr>
        <p:spPr>
          <a:xfrm>
            <a:off x="777240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784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1" name="Google Shape;211;p36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36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3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7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7"/>
          <p:cNvSpPr txBox="1"/>
          <p:nvPr>
            <p:ph idx="1" type="body"/>
          </p:nvPr>
        </p:nvSpPr>
        <p:spPr>
          <a:xfrm>
            <a:off x="1154952" y="4532845"/>
            <a:ext cx="30504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17" name="Google Shape;217;p37"/>
          <p:cNvSpPr/>
          <p:nvPr>
            <p:ph idx="2" type="pic"/>
          </p:nvPr>
        </p:nvSpPr>
        <p:spPr>
          <a:xfrm>
            <a:off x="1334552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18" name="Google Shape;218;p37"/>
          <p:cNvSpPr txBox="1"/>
          <p:nvPr>
            <p:ph idx="3" type="body"/>
          </p:nvPr>
        </p:nvSpPr>
        <p:spPr>
          <a:xfrm>
            <a:off x="1154953" y="5109107"/>
            <a:ext cx="3050437" cy="917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19" name="Google Shape;219;p37"/>
          <p:cNvSpPr txBox="1"/>
          <p:nvPr>
            <p:ph idx="4" type="body"/>
          </p:nvPr>
        </p:nvSpPr>
        <p:spPr>
          <a:xfrm>
            <a:off x="4572537" y="4532846"/>
            <a:ext cx="3046766" cy="6511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20" name="Google Shape;220;p37"/>
          <p:cNvSpPr/>
          <p:nvPr>
            <p:ph idx="5" type="pic"/>
          </p:nvPr>
        </p:nvSpPr>
        <p:spPr>
          <a:xfrm>
            <a:off x="4748463" y="2603500"/>
            <a:ext cx="2691241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21" name="Google Shape;221;p37"/>
          <p:cNvSpPr txBox="1"/>
          <p:nvPr>
            <p:ph idx="6" type="body"/>
          </p:nvPr>
        </p:nvSpPr>
        <p:spPr>
          <a:xfrm>
            <a:off x="4568865" y="5184002"/>
            <a:ext cx="3050438" cy="843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22" name="Google Shape;222;p37"/>
          <p:cNvSpPr txBox="1"/>
          <p:nvPr>
            <p:ph idx="7" type="body"/>
          </p:nvPr>
        </p:nvSpPr>
        <p:spPr>
          <a:xfrm>
            <a:off x="7983434" y="4532847"/>
            <a:ext cx="3050438" cy="6511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23" name="Google Shape;223;p37"/>
          <p:cNvSpPr/>
          <p:nvPr>
            <p:ph idx="8" type="pic"/>
          </p:nvPr>
        </p:nvSpPr>
        <p:spPr>
          <a:xfrm>
            <a:off x="8163031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24" name="Google Shape;224;p37"/>
          <p:cNvSpPr txBox="1"/>
          <p:nvPr>
            <p:ph idx="9" type="body"/>
          </p:nvPr>
        </p:nvSpPr>
        <p:spPr>
          <a:xfrm>
            <a:off x="7983434" y="5184001"/>
            <a:ext cx="3050437" cy="843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25" name="Google Shape;225;p37"/>
          <p:cNvCxnSpPr/>
          <p:nvPr/>
        </p:nvCxnSpPr>
        <p:spPr>
          <a:xfrm>
            <a:off x="4388153" y="2603500"/>
            <a:ext cx="0" cy="3517594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6" name="Google Shape;226;p37"/>
          <p:cNvCxnSpPr/>
          <p:nvPr/>
        </p:nvCxnSpPr>
        <p:spPr>
          <a:xfrm>
            <a:off x="7801905" y="2603500"/>
            <a:ext cx="0" cy="3492500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7" name="Google Shape;227;p37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37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8"/>
          <p:cNvSpPr txBox="1"/>
          <p:nvPr>
            <p:ph type="title"/>
          </p:nvPr>
        </p:nvSpPr>
        <p:spPr>
          <a:xfrm>
            <a:off x="1154953" y="973668"/>
            <a:ext cx="8825660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38"/>
          <p:cNvSpPr txBox="1"/>
          <p:nvPr>
            <p:ph idx="1" type="body"/>
          </p:nvPr>
        </p:nvSpPr>
        <p:spPr>
          <a:xfrm rot="5400000">
            <a:off x="3827511" y="-69056"/>
            <a:ext cx="3416300" cy="8761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33" name="Google Shape;233;p38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38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3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3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38" name="Google Shape;238;p3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9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9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9"/>
            <p:cNvSpPr/>
            <p:nvPr/>
          </p:nvSpPr>
          <p:spPr>
            <a:xfrm rot="5101749">
              <a:off x="6294738" y="457773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9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9"/>
            <p:cNvSpPr/>
            <p:nvPr/>
          </p:nvSpPr>
          <p:spPr>
            <a:xfrm rot="5400000">
              <a:off x="44492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47" name="Google Shape;247;p39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48" name="Google Shape;248;p39"/>
          <p:cNvSpPr txBox="1"/>
          <p:nvPr>
            <p:ph type="title"/>
          </p:nvPr>
        </p:nvSpPr>
        <p:spPr>
          <a:xfrm rot="5400000">
            <a:off x="6909428" y="2945796"/>
            <a:ext cx="4748589" cy="14139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39"/>
          <p:cNvSpPr txBox="1"/>
          <p:nvPr>
            <p:ph idx="1" type="body"/>
          </p:nvPr>
        </p:nvSpPr>
        <p:spPr>
          <a:xfrm rot="5400000">
            <a:off x="1904432" y="528990"/>
            <a:ext cx="4748590" cy="6247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50" name="Google Shape;250;p39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39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3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4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4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4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5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5"/>
          <p:cNvSpPr txBox="1"/>
          <p:nvPr>
            <p:ph idx="1" type="body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9" name="Google Shape;49;p25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5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6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6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2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59" name="Google Shape;59;p2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7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7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7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7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68" name="Google Shape;68;p27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69" name="Google Shape;69;p27"/>
          <p:cNvSpPr txBox="1"/>
          <p:nvPr>
            <p:ph type="title"/>
          </p:nvPr>
        </p:nvSpPr>
        <p:spPr>
          <a:xfrm>
            <a:off x="1154956" y="2677645"/>
            <a:ext cx="4351023" cy="22838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" type="body"/>
          </p:nvPr>
        </p:nvSpPr>
        <p:spPr>
          <a:xfrm>
            <a:off x="6895558" y="2677644"/>
            <a:ext cx="3755379" cy="22838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27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8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" type="body"/>
          </p:nvPr>
        </p:nvSpPr>
        <p:spPr>
          <a:xfrm>
            <a:off x="1154954" y="2603500"/>
            <a:ext cx="4825158" cy="3416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2" type="body"/>
          </p:nvPr>
        </p:nvSpPr>
        <p:spPr>
          <a:xfrm>
            <a:off x="6208712" y="2603500"/>
            <a:ext cx="48251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8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9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9"/>
          <p:cNvSpPr txBox="1"/>
          <p:nvPr>
            <p:ph idx="1" type="body"/>
          </p:nvPr>
        </p:nvSpPr>
        <p:spPr>
          <a:xfrm>
            <a:off x="1154954" y="2603500"/>
            <a:ext cx="4825157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85" name="Google Shape;85;p29"/>
          <p:cNvSpPr txBox="1"/>
          <p:nvPr>
            <p:ph idx="2" type="body"/>
          </p:nvPr>
        </p:nvSpPr>
        <p:spPr>
          <a:xfrm>
            <a:off x="1154954" y="3179762"/>
            <a:ext cx="4825158" cy="2840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86" name="Google Shape;86;p29"/>
          <p:cNvSpPr txBox="1"/>
          <p:nvPr>
            <p:ph idx="3" type="body"/>
          </p:nvPr>
        </p:nvSpPr>
        <p:spPr>
          <a:xfrm>
            <a:off x="6208712" y="2603500"/>
            <a:ext cx="482515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87" name="Google Shape;87;p29"/>
          <p:cNvSpPr txBox="1"/>
          <p:nvPr>
            <p:ph idx="4" type="body"/>
          </p:nvPr>
        </p:nvSpPr>
        <p:spPr>
          <a:xfrm>
            <a:off x="6208710" y="3179762"/>
            <a:ext cx="4825159" cy="2840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88" name="Google Shape;88;p29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9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30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93" name="Google Shape;93;p3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0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0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0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0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0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02" name="Google Shape;102;p30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03" name="Google Shape;103;p30"/>
          <p:cNvSpPr txBox="1"/>
          <p:nvPr>
            <p:ph type="title"/>
          </p:nvPr>
        </p:nvSpPr>
        <p:spPr>
          <a:xfrm>
            <a:off x="1154954" y="1295400"/>
            <a:ext cx="2793159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0"/>
          <p:cNvSpPr txBox="1"/>
          <p:nvPr>
            <p:ph idx="1" type="body"/>
          </p:nvPr>
        </p:nvSpPr>
        <p:spPr>
          <a:xfrm>
            <a:off x="5781146" y="1447800"/>
            <a:ext cx="5190065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05" name="Google Shape;105;p30"/>
          <p:cNvSpPr txBox="1"/>
          <p:nvPr>
            <p:ph idx="2" type="body"/>
          </p:nvPr>
        </p:nvSpPr>
        <p:spPr>
          <a:xfrm>
            <a:off x="1154955" y="2895600"/>
            <a:ext cx="2793158" cy="3129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6" name="Google Shape;106;p30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0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3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3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2" name="Google Shape;112;p3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1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1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1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1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1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20" name="Google Shape;120;p31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1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22" name="Google Shape;122;p31"/>
          <p:cNvSpPr txBox="1"/>
          <p:nvPr>
            <p:ph type="title"/>
          </p:nvPr>
        </p:nvSpPr>
        <p:spPr>
          <a:xfrm>
            <a:off x="1153907" y="1693332"/>
            <a:ext cx="3860260" cy="17356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31"/>
          <p:cNvSpPr/>
          <p:nvPr>
            <p:ph idx="2" type="pic"/>
          </p:nvPr>
        </p:nvSpPr>
        <p:spPr>
          <a:xfrm>
            <a:off x="6547870" y="1143000"/>
            <a:ext cx="3227193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4" name="Google Shape;124;p31"/>
          <p:cNvSpPr txBox="1"/>
          <p:nvPr>
            <p:ph idx="1" type="body"/>
          </p:nvPr>
        </p:nvSpPr>
        <p:spPr>
          <a:xfrm>
            <a:off x="1154955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5" name="Google Shape;125;p31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1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3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Google Shape;11;p2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2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2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2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2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2"/>
            <p:cNvSpPr/>
            <p:nvPr/>
          </p:nvSpPr>
          <p:spPr>
            <a:xfrm>
              <a:off x="459506" y="1866405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9" name="Google Shape;19;p22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0" name="Google Shape;20;p22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22"/>
          <p:cNvSpPr txBox="1"/>
          <p:nvPr>
            <p:ph idx="1" type="body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2" name="Google Shape;22;p22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" name="Google Shape;23;p22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4" name="Google Shape;24;p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vmlDrawing" Target="../drawings/vmlDrawing1.vml"/><Relationship Id="rId4" Type="http://schemas.openxmlformats.org/officeDocument/2006/relationships/oleObject" Target="../embeddings/oleObject1.bin"/><Relationship Id="rId5" Type="http://schemas.openxmlformats.org/officeDocument/2006/relationships/oleObject" Target="../embeddings/oleObject1.bin"/><Relationship Id="rId6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"/>
          <p:cNvSpPr txBox="1"/>
          <p:nvPr>
            <p:ph type="ctrTitle"/>
          </p:nvPr>
        </p:nvSpPr>
        <p:spPr>
          <a:xfrm>
            <a:off x="974024" y="1267097"/>
            <a:ext cx="8825658" cy="223257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</a:pPr>
            <a:r>
              <a:rPr lang="en-US"/>
              <a:t>WORD AND SENTENCE STRESS</a:t>
            </a:r>
            <a:endParaRPr/>
          </a:p>
        </p:txBody>
      </p:sp>
      <p:sp>
        <p:nvSpPr>
          <p:cNvPr id="259" name="Google Shape;259;p1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2" name="Google Shape;312;p10"/>
          <p:cNvGraphicFramePr/>
          <p:nvPr/>
        </p:nvGraphicFramePr>
        <p:xfrm>
          <a:off x="235130" y="99853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{2263A3EA-B714-4DB8-A06A-31303A214AB6}</a:tableStyleId>
              </a:tblPr>
              <a:tblGrid>
                <a:gridCol w="1650625"/>
                <a:gridCol w="3087100"/>
                <a:gridCol w="3290800"/>
                <a:gridCol w="3633675"/>
              </a:tblGrid>
              <a:tr h="510525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Times New Roman"/>
                        <a:buNone/>
                      </a:pPr>
                      <a:r>
                        <a:rPr b="1" i="0" lang="en-US" sz="2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Word type</a:t>
                      </a:r>
                      <a:endParaRPr b="1" i="0" sz="2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Times New Roman"/>
                        <a:buNone/>
                      </a:pPr>
                      <a:r>
                        <a:rPr b="1" i="0" lang="en-US" sz="2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Where is the stress?</a:t>
                      </a:r>
                      <a:endParaRPr b="1" i="0" sz="2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Times New Roman"/>
                        <a:buNone/>
                      </a:pPr>
                      <a:r>
                        <a:rPr b="1" i="0" lang="en-US" sz="2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Examples</a:t>
                      </a:r>
                      <a:endParaRPr b="1" i="0" sz="2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3475">
                <a:tc gridSpan="2"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Phrasal Verbs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on the particle (last part)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turn 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off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buckle 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up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hand 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out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3475">
                <a:tc rowSpan="4"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Word with added ending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-ic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syllable </a:t>
                      </a:r>
                      <a:r>
                        <a:rPr b="1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before the ending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(penultimate = second from end)</a:t>
                      </a:r>
                      <a:endParaRPr b="0" i="0" sz="2000" u="none" cap="none" strike="noStrik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eco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mic 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Geo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tric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lec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trical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3475">
                <a:tc vMerge="1"/>
                <a:tc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-tion, -cian, -sion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Tech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ni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cian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gradu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tion 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he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sion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3475">
                <a:tc vMerge="1"/>
                <a:tc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-phy, -gy, -try, -cy, -fy, -al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third from the last syllable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entury Gothic"/>
                        <a:buNone/>
                      </a:pPr>
                      <a:r>
                        <a:t/>
                      </a:r>
                      <a:endParaRPr b="0" i="0" sz="2000" u="none" cap="none" strike="noStrik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(ante-penultimate = third from end)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Pho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graphy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logy 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ge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metry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3475">
                <a:tc vMerge="1"/>
                <a:tc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-meter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meter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Ther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meter</a:t>
                      </a:r>
                      <a:endParaRPr/>
                    </a:p>
                    <a:p>
                      <a:pPr indent="-342900" lvl="0" marL="3429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</a:t>
                      </a:r>
                      <a:r>
                        <a:rPr b="0" i="0" lang="en-US" sz="20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ro</a:t>
                      </a:r>
                      <a:r>
                        <a:rPr b="0" i="0" lang="en-US" sz="20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meter</a:t>
                      </a:r>
                      <a:endParaRPr b="0" i="0" sz="20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121925" marL="1219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13" name="Google Shape;313;p10"/>
          <p:cNvSpPr/>
          <p:nvPr/>
        </p:nvSpPr>
        <p:spPr>
          <a:xfrm>
            <a:off x="2444439" y="252940"/>
            <a:ext cx="613785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Word Stress Rule</a:t>
            </a:r>
            <a:endParaRPr b="1" sz="4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1"/>
          <p:cNvSpPr txBox="1"/>
          <p:nvPr>
            <p:ph type="title"/>
          </p:nvPr>
        </p:nvSpPr>
        <p:spPr>
          <a:xfrm>
            <a:off x="1907177" y="785949"/>
            <a:ext cx="8981483" cy="655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b="1" lang="en-US" sz="3600">
                <a:solidFill>
                  <a:schemeClr val="lt1"/>
                </a:solidFill>
              </a:rPr>
              <a:t>Sentence Stress in English</a:t>
            </a:r>
            <a:endParaRPr b="1" sz="3600">
              <a:solidFill>
                <a:schemeClr val="lt1"/>
              </a:solidFill>
            </a:endParaRPr>
          </a:p>
        </p:txBody>
      </p:sp>
      <p:sp>
        <p:nvSpPr>
          <p:cNvPr id="319" name="Google Shape;319;p11"/>
          <p:cNvSpPr txBox="1"/>
          <p:nvPr>
            <p:ph idx="1" type="body"/>
          </p:nvPr>
        </p:nvSpPr>
        <p:spPr>
          <a:xfrm>
            <a:off x="1370108" y="2374900"/>
            <a:ext cx="9145492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920"/>
              <a:buChar char="►"/>
            </a:pPr>
            <a:r>
              <a:rPr lang="en-US" sz="2400"/>
              <a:t>Sentence stress is the music of spoken English. Like word stress, sentence stress can help you to understand spoken English, especially when spoken fast.</a:t>
            </a:r>
            <a:endParaRPr/>
          </a:p>
          <a:p>
            <a:pPr indent="-220980" lvl="0" marL="342900" rtl="0" algn="l">
              <a:spcBef>
                <a:spcPts val="1000"/>
              </a:spcBef>
              <a:spcAft>
                <a:spcPts val="0"/>
              </a:spcAft>
              <a:buSzPts val="1920"/>
              <a:buNone/>
            </a:pPr>
            <a:r>
              <a:t/>
            </a:r>
            <a:endParaRPr sz="2400"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920"/>
              <a:buChar char="►"/>
            </a:pPr>
            <a:r>
              <a:rPr lang="en-US" sz="2400"/>
              <a:t>Sentence stress is what gives English its </a:t>
            </a:r>
            <a:r>
              <a:rPr b="1" lang="en-US" sz="2400"/>
              <a:t>rhythm</a:t>
            </a:r>
            <a:r>
              <a:rPr lang="en-US" sz="2400"/>
              <a:t> or "beat". You remember that word stress is accent on </a:t>
            </a:r>
            <a:r>
              <a:rPr b="1" lang="en-US" sz="2400"/>
              <a:t>one syllable</a:t>
            </a:r>
            <a:r>
              <a:rPr lang="en-US" sz="2400"/>
              <a:t> within a </a:t>
            </a:r>
            <a:r>
              <a:rPr b="1" lang="en-US" sz="2400"/>
              <a:t>word</a:t>
            </a:r>
            <a:r>
              <a:rPr lang="en-US" sz="2400"/>
              <a:t>. Sentence stress is accent on </a:t>
            </a:r>
            <a:r>
              <a:rPr b="1" lang="en-US" sz="2400"/>
              <a:t>certain words</a:t>
            </a:r>
            <a:r>
              <a:rPr lang="en-US" sz="2400"/>
              <a:t> within a </a:t>
            </a:r>
            <a:r>
              <a:rPr b="1" lang="en-US" sz="2400"/>
              <a:t>sentence</a:t>
            </a:r>
            <a:r>
              <a:rPr lang="en-US" sz="2400"/>
              <a:t>.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2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/>
              <a:t>Two kinds of words in a sentence:</a:t>
            </a:r>
            <a:br>
              <a:rPr lang="en-US"/>
            </a:br>
            <a:r>
              <a:rPr lang="en-US" sz="1600"/>
              <a:t>examples on page 135</a:t>
            </a:r>
            <a:endParaRPr/>
          </a:p>
        </p:txBody>
      </p:sp>
      <p:sp>
        <p:nvSpPr>
          <p:cNvPr id="325" name="Google Shape;325;p12"/>
          <p:cNvSpPr txBox="1"/>
          <p:nvPr/>
        </p:nvSpPr>
        <p:spPr>
          <a:xfrm>
            <a:off x="783771" y="2338251"/>
            <a:ext cx="10541726" cy="3908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 </a:t>
            </a: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Content words: stressed words. 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They are the </a:t>
            </a: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stressed words 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that</a:t>
            </a: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carry the meaning or the sense behind the sentence.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Content Words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include:  	(Main) Verbs, Nouns, Adjectives, Adverbs, Negative Auxiliary Verbs, Demonstratives, Question Words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Function words: 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Words that have more of a grammatical significance – they help the sentence “function” syntactically.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 Words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include:	Pronouns, Prepositions, Articles, Conjunctions, Auxiliary Verbs, (Main) Verb “to be”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0" name="Google Shape;330;p13"/>
          <p:cNvGraphicFramePr/>
          <p:nvPr/>
        </p:nvGraphicFramePr>
        <p:xfrm>
          <a:off x="783771" y="109727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{2263A3EA-B714-4DB8-A06A-31303A214AB6}</a:tableStyleId>
              </a:tblPr>
              <a:tblGrid>
                <a:gridCol w="2504225"/>
                <a:gridCol w="2505375"/>
                <a:gridCol w="2504225"/>
                <a:gridCol w="2505375"/>
              </a:tblGrid>
              <a:tr h="67975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Content Words- STRESSED</a:t>
                      </a:r>
                      <a:endParaRPr b="1" sz="2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Function Words- UNSTRESSED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32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Main Verbs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go, talk, writing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Pronouns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I, you, he ,they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2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Nouns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student, desk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Prepositions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on, under, with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2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Adjectives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big, clever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Articles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the, a, some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2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Adverbs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quickly, loudly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Conjunctions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but, and, so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2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Negative Aux. Verbs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can’t, don’t, aren’t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Auxiliary Verbs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can, should, must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2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Demonstratives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this, that, those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Verb “to be”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is, was, am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2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Question Words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who, which, where</a:t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62875" marL="62875">
                    <a:lnL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875" marL="628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31" name="Google Shape;331;p13"/>
          <p:cNvSpPr txBox="1"/>
          <p:nvPr/>
        </p:nvSpPr>
        <p:spPr>
          <a:xfrm>
            <a:off x="1005840" y="418011"/>
            <a:ext cx="879130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REMEMBER, STRESS IS ALWAYS ON CONTENT WORDS.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6" name="Google Shape;336;p14"/>
          <p:cNvGraphicFramePr/>
          <p:nvPr/>
        </p:nvGraphicFramePr>
        <p:xfrm>
          <a:off x="554446" y="211618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{2263A3EA-B714-4DB8-A06A-31303A214AB6}</a:tableStyleId>
              </a:tblPr>
              <a:tblGrid>
                <a:gridCol w="738725"/>
                <a:gridCol w="736600"/>
                <a:gridCol w="1267875"/>
                <a:gridCol w="738725"/>
                <a:gridCol w="1117600"/>
                <a:gridCol w="736600"/>
                <a:gridCol w="738725"/>
                <a:gridCol w="1490125"/>
                <a:gridCol w="736600"/>
                <a:gridCol w="1960025"/>
              </a:tblGrid>
              <a:tr h="457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725" marB="45725" marR="121925" marL="1219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SELL</a:t>
                      </a:r>
                      <a:endParaRPr/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CAR</a:t>
                      </a:r>
                      <a:endParaRPr/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GONE</a:t>
                      </a:r>
                      <a:endParaRPr/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FRANCE</a:t>
                      </a:r>
                      <a:endParaRPr/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37" name="Google Shape;337;p14"/>
          <p:cNvSpPr/>
          <p:nvPr/>
        </p:nvSpPr>
        <p:spPr>
          <a:xfrm>
            <a:off x="1050836" y="1332412"/>
            <a:ext cx="7954422" cy="461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 function words to complete the following sentences. 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338" name="Google Shape;338;p14"/>
          <p:cNvGraphicFramePr/>
          <p:nvPr/>
        </p:nvGraphicFramePr>
        <p:xfrm>
          <a:off x="423437" y="37840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{2263A3EA-B714-4DB8-A06A-31303A214AB6}</a:tableStyleId>
              </a:tblPr>
              <a:tblGrid>
                <a:gridCol w="800100"/>
                <a:gridCol w="802225"/>
                <a:gridCol w="1225550"/>
                <a:gridCol w="865725"/>
                <a:gridCol w="878425"/>
                <a:gridCol w="1625600"/>
                <a:gridCol w="812800"/>
                <a:gridCol w="1320800"/>
                <a:gridCol w="711200"/>
                <a:gridCol w="1727200"/>
              </a:tblGrid>
              <a:tr h="365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Will</a:t>
                      </a:r>
                      <a:endParaRPr/>
                    </a:p>
                  </a:txBody>
                  <a:tcPr marT="45650" marB="45650" marR="121925" marL="1219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you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SELL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my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CAR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because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I</a:t>
                      </a: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’</a:t>
                      </a: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ve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GONE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to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FRANCE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39" name="Google Shape;339;p14"/>
          <p:cNvGraphicFramePr/>
          <p:nvPr/>
        </p:nvGraphicFramePr>
        <p:xfrm>
          <a:off x="449565" y="309532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{2263A3EA-B714-4DB8-A06A-31303A214AB6}</a:tableStyleId>
              </a:tblPr>
              <a:tblGrid>
                <a:gridCol w="800100"/>
                <a:gridCol w="802225"/>
                <a:gridCol w="1225550"/>
                <a:gridCol w="865725"/>
                <a:gridCol w="1077375"/>
                <a:gridCol w="757775"/>
                <a:gridCol w="804325"/>
                <a:gridCol w="1439325"/>
                <a:gridCol w="713325"/>
                <a:gridCol w="1890175"/>
              </a:tblGrid>
              <a:tr h="365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650" marB="45650" marR="121925" marL="1219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SELL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my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CAR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I</a:t>
                      </a: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’</a:t>
                      </a: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ve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GONE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to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Verdana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FRANCE</a:t>
                      </a:r>
                      <a:endParaRPr/>
                    </a:p>
                  </a:txBody>
                  <a:tcPr marT="45650" marB="45650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40" name="Google Shape;340;p14"/>
          <p:cNvSpPr/>
          <p:nvPr/>
        </p:nvSpPr>
        <p:spPr>
          <a:xfrm>
            <a:off x="461553" y="284258"/>
            <a:ext cx="10001795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If you remove the Function words from a sentence, you will probably still understand the sentence.</a:t>
            </a:r>
            <a:endParaRPr b="1" sz="2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1" name="Google Shape;341;p14"/>
          <p:cNvSpPr/>
          <p:nvPr/>
        </p:nvSpPr>
        <p:spPr>
          <a:xfrm>
            <a:off x="514184" y="4581371"/>
            <a:ext cx="1107294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new words do not really add any more information. But they make the message more correct grammatically. </a:t>
            </a: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information is basically the same.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5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t/>
            </a:r>
            <a:endParaRPr/>
          </a:p>
        </p:txBody>
      </p:sp>
      <p:sp>
        <p:nvSpPr>
          <p:cNvPr id="347" name="Google Shape;347;p15"/>
          <p:cNvSpPr/>
          <p:nvPr/>
        </p:nvSpPr>
        <p:spPr>
          <a:xfrm>
            <a:off x="1045029" y="2551837"/>
            <a:ext cx="9940834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I've 'heard that 'Jack and 'Jane 'spent their 'holidays in 'Jamaica.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the sentence above, the content words ( heard, Jack, Jane, spent, holidays, and Jamaica) are stressed (strong) whereas the function words ( I, have, that, and, their and in) are normally unstressed (weak).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6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b="1" lang="en-US"/>
              <a:t>The TIME between each stressed word is the same.</a:t>
            </a:r>
            <a:endParaRPr/>
          </a:p>
        </p:txBody>
      </p:sp>
      <p:pic>
        <p:nvPicPr>
          <p:cNvPr descr="sentence stress - rhythm" id="353" name="Google Shape;35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0748" y="2000388"/>
            <a:ext cx="9210261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16"/>
          <p:cNvSpPr/>
          <p:nvPr/>
        </p:nvSpPr>
        <p:spPr>
          <a:xfrm>
            <a:off x="834887" y="3997621"/>
            <a:ext cx="10813774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our sentence, there is </a:t>
            </a: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 syllable</a:t>
            </a: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between SELL and CAR and </a:t>
            </a: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 syllables</a:t>
            </a: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between CAR and GONE. But the </a:t>
            </a: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time</a:t>
            </a: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(</a:t>
            </a:r>
            <a:r>
              <a:rPr i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</a:t>
            </a: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 between SELL and CAR and between CAR and GONE is the same. We maintain a constant beat on the stressed words. To do this, we say "my" more </a:t>
            </a: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slowly</a:t>
            </a: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and "because I've" more </a:t>
            </a: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quickly</a:t>
            </a: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 We change the speed of the small structure words so that the rhythm of the key content words stays the same.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7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/>
              <a:t>Say the following sentence in 4 different ways:</a:t>
            </a:r>
            <a:endParaRPr/>
          </a:p>
        </p:txBody>
      </p:sp>
      <p:sp>
        <p:nvSpPr>
          <p:cNvPr id="360" name="Google Shape;360;p17"/>
          <p:cNvSpPr/>
          <p:nvPr/>
        </p:nvSpPr>
        <p:spPr>
          <a:xfrm>
            <a:off x="927463" y="2828836"/>
            <a:ext cx="9771017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 think you’re right </a:t>
            </a:r>
            <a:endParaRPr b="1"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Choose how you say it: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• General agreement 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• I agree with you, but not with other people 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• I agree, but I still have doubts 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• I agree with you even if others don’t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8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 txBox="1"/>
          <p:nvPr/>
        </p:nvSpPr>
        <p:spPr>
          <a:xfrm>
            <a:off x="1005840" y="2834640"/>
            <a:ext cx="10672354" cy="28007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 think you’re </a:t>
            </a:r>
            <a:r>
              <a:rPr lang="en-US" sz="2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RIGHT </a:t>
            </a:r>
            <a:r>
              <a:rPr lang="en-US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                         General agreement </a:t>
            </a:r>
            <a:endParaRPr sz="2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 think </a:t>
            </a:r>
            <a:r>
              <a:rPr lang="en-US" sz="2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YOU’RE</a:t>
            </a:r>
            <a:r>
              <a:rPr lang="en-US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right                              I agree with you, but not with other people </a:t>
            </a:r>
            <a:endParaRPr sz="2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 </a:t>
            </a:r>
            <a:r>
              <a:rPr lang="en-US" sz="2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THINK</a:t>
            </a:r>
            <a:r>
              <a:rPr lang="en-US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you’re right                                I agree, but I still have doubts </a:t>
            </a:r>
            <a:endParaRPr sz="2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</a:t>
            </a:r>
            <a:r>
              <a:rPr lang="en-US" sz="2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think you’re right                                    I agree with you even if others don’t</a:t>
            </a:r>
            <a:endParaRPr sz="2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9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/>
              <a:t>TIME and rhythm. </a:t>
            </a:r>
            <a:endParaRPr/>
          </a:p>
        </p:txBody>
      </p:sp>
      <p:sp>
        <p:nvSpPr>
          <p:cNvPr id="372" name="Google Shape;372;p19"/>
          <p:cNvSpPr/>
          <p:nvPr/>
        </p:nvSpPr>
        <p:spPr>
          <a:xfrm>
            <a:off x="1298713" y="2828836"/>
            <a:ext cx="9925878" cy="2062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 am a pro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FES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sional pho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grapher whose 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MAIN IN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terest is to 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TAKE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SPE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cial, 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BLACK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and 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WHITE PHO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tographs that ex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HIB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 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AB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stract 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MEAN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ings in their photo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GRAPH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ic </a:t>
            </a:r>
            <a:r>
              <a:rPr lang="en-US" sz="3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STRUC</a:t>
            </a:r>
            <a:r>
              <a:rPr lang="en-US" sz="3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ture.</a:t>
            </a:r>
            <a:endParaRPr sz="3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t/>
            </a:r>
            <a:endParaRPr/>
          </a:p>
        </p:txBody>
      </p:sp>
      <p:sp>
        <p:nvSpPr>
          <p:cNvPr id="265" name="Google Shape;265;p2"/>
          <p:cNvSpPr/>
          <p:nvPr/>
        </p:nvSpPr>
        <p:spPr>
          <a:xfrm>
            <a:off x="705394" y="2338252"/>
            <a:ext cx="10502537" cy="39087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STRESS: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0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Stress refers to the relative emphasis that may be given to a </a:t>
            </a:r>
            <a:r>
              <a:rPr b="1" i="0" lang="en-US" sz="24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syllable in a word </a:t>
            </a:r>
            <a:r>
              <a:rPr b="0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 </a:t>
            </a:r>
            <a:r>
              <a:rPr b="1" i="0" lang="en-US" sz="2400" u="none" cap="none" strike="noStrike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word(s) in a sentence</a:t>
            </a:r>
            <a:r>
              <a:rPr b="0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It is important because it highlights the </a:t>
            </a:r>
            <a:r>
              <a:rPr b="1" i="0" lang="en-US" sz="24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message carrier words</a:t>
            </a:r>
            <a:r>
              <a:rPr b="0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a sentence.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are two kinds of stress</a:t>
            </a:r>
            <a:endParaRPr b="1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AutoNum type="arabicPeriod"/>
            </a:pPr>
            <a:r>
              <a:rPr b="1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Word Stress 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refers to a particular </a:t>
            </a: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syllable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(or parts of words) stressed within an overall </a:t>
            </a: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word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AutoNum type="arabicPeriod"/>
            </a:pPr>
            <a:r>
              <a:rPr b="1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Sentence Stress 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refers to the process whereby particular </a:t>
            </a: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words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are stressed within an overall </a:t>
            </a: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sentence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0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/>
              <a:t>Watch the video and make notes of important points. </a:t>
            </a:r>
            <a:endParaRPr/>
          </a:p>
        </p:txBody>
      </p:sp>
      <p:sp>
        <p:nvSpPr>
          <p:cNvPr id="378" name="Google Shape;378;p20"/>
          <p:cNvSpPr/>
          <p:nvPr/>
        </p:nvSpPr>
        <p:spPr>
          <a:xfrm>
            <a:off x="1776549" y="4145672"/>
            <a:ext cx="8830491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After watching the video, follow the given link and solve the quiz for word stress and sentence stress.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https://www.oxfordonlineenglish.com/syllables-and-stress</a:t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379" name="Google Shape;379;p20"/>
          <p:cNvGraphicFramePr/>
          <p:nvPr/>
        </p:nvGraphicFramePr>
        <p:xfrm>
          <a:off x="1933756" y="2573292"/>
          <a:ext cx="7027363" cy="685800"/>
        </p:xfrm>
        <a:graphic>
          <a:graphicData uri="http://schemas.openxmlformats.org/presentationml/2006/ole">
            <mc:AlternateContent>
              <mc:Choice Requires="v">
                <p:oleObj r:id="rId4" imgH="685800" imgW="7027363" progId="Package" spid="_x0000_s1">
                  <p:embed/>
                </p:oleObj>
              </mc:Choice>
              <mc:Fallback>
                <p:oleObj r:id="rId5" imgH="685800" imgW="7027363" progId="Package">
                  <p:embed/>
                  <p:pic>
                    <p:nvPicPr>
                      <p:cNvPr id="379" name="Google Shape;379;p20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1933756" y="2573292"/>
                        <a:ext cx="7027363" cy="68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1"/>
          <p:cNvSpPr txBox="1"/>
          <p:nvPr>
            <p:ph type="title"/>
          </p:nvPr>
        </p:nvSpPr>
        <p:spPr>
          <a:xfrm>
            <a:off x="1115765" y="1025919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b="1" lang="en-US"/>
              <a:t>Homographs</a:t>
            </a:r>
            <a:endParaRPr/>
          </a:p>
        </p:txBody>
      </p:sp>
      <p:sp>
        <p:nvSpPr>
          <p:cNvPr id="385" name="Google Shape;385;p21"/>
          <p:cNvSpPr/>
          <p:nvPr/>
        </p:nvSpPr>
        <p:spPr>
          <a:xfrm>
            <a:off x="783772" y="3441680"/>
            <a:ext cx="2965268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Noun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CONflict 	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DEfect 	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EXport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EXtract  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PERmit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PROtest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REcord  	</a:t>
            </a:r>
            <a:endParaRPr/>
          </a:p>
        </p:txBody>
      </p:sp>
      <p:sp>
        <p:nvSpPr>
          <p:cNvPr id="386" name="Google Shape;386;p21"/>
          <p:cNvSpPr/>
          <p:nvPr/>
        </p:nvSpPr>
        <p:spPr>
          <a:xfrm>
            <a:off x="5717178" y="3588944"/>
            <a:ext cx="3505200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Verb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conFLICT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DeFECT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exPORT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exTRACT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perMIT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proTEST 	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reCORD 	</a:t>
            </a:r>
            <a:endParaRPr/>
          </a:p>
        </p:txBody>
      </p:sp>
      <p:sp>
        <p:nvSpPr>
          <p:cNvPr id="387" name="Google Shape;387;p21"/>
          <p:cNvSpPr/>
          <p:nvPr/>
        </p:nvSpPr>
        <p:spPr>
          <a:xfrm>
            <a:off x="971005" y="2298450"/>
            <a:ext cx="10498183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Homographs</a:t>
            </a: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are words with the same spelling but having more than one meaning. </a:t>
            </a: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Homographs</a:t>
            </a: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may be pronounced the same (homonyms), or they may be pronounced differently (heteronyms, also known as heterophones).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"/>
          <p:cNvSpPr txBox="1"/>
          <p:nvPr>
            <p:ph type="title"/>
          </p:nvPr>
        </p:nvSpPr>
        <p:spPr>
          <a:xfrm>
            <a:off x="1154953" y="973668"/>
            <a:ext cx="9491276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/>
              <a:t>Review: Vowel sounds and consonant sounds</a:t>
            </a:r>
            <a:endParaRPr/>
          </a:p>
        </p:txBody>
      </p:sp>
      <p:pic>
        <p:nvPicPr>
          <p:cNvPr id="271" name="Google Shape;27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2069" y="2299063"/>
            <a:ext cx="11743507" cy="3886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"/>
          <p:cNvSpPr txBox="1"/>
          <p:nvPr>
            <p:ph type="title"/>
          </p:nvPr>
        </p:nvSpPr>
        <p:spPr>
          <a:xfrm>
            <a:off x="1332410" y="704079"/>
            <a:ext cx="9039498" cy="11377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b="1" lang="en-US" sz="4000">
                <a:solidFill>
                  <a:schemeClr val="lt1"/>
                </a:solidFill>
              </a:rPr>
              <a:t>How to pronounce word stress?</a:t>
            </a:r>
            <a:endParaRPr/>
          </a:p>
        </p:txBody>
      </p:sp>
      <p:sp>
        <p:nvSpPr>
          <p:cNvPr id="277" name="Google Shape;277;p4"/>
          <p:cNvSpPr txBox="1"/>
          <p:nvPr>
            <p:ph idx="1" type="body"/>
          </p:nvPr>
        </p:nvSpPr>
        <p:spPr>
          <a:xfrm>
            <a:off x="573314" y="2525486"/>
            <a:ext cx="111760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40"/>
              <a:buFont typeface="Century Gothic"/>
              <a:buNone/>
            </a:pPr>
            <a:r>
              <a:rPr lang="en-US" sz="2800"/>
              <a:t>When a syllable is stressed, it is pronounced: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40"/>
              <a:buFont typeface="Century Gothic"/>
              <a:buNone/>
            </a:pPr>
            <a:r>
              <a:t/>
            </a:r>
            <a:endParaRPr sz="2800"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40"/>
              <a:buChar char="►"/>
            </a:pPr>
            <a:r>
              <a:rPr lang="en-US" sz="2800"/>
              <a:t>longer in duration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40"/>
              <a:buChar char="►"/>
            </a:pPr>
            <a:r>
              <a:rPr lang="en-US" sz="2800"/>
              <a:t>higher in pitch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40"/>
              <a:buChar char="►"/>
            </a:pPr>
            <a:r>
              <a:rPr lang="en-US" sz="2800"/>
              <a:t>louder in volume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b="1" lang="en-US"/>
              <a:t>Syllables.</a:t>
            </a:r>
            <a:endParaRPr/>
          </a:p>
        </p:txBody>
      </p:sp>
      <p:sp>
        <p:nvSpPr>
          <p:cNvPr id="283" name="Google Shape;283;p5"/>
          <p:cNvSpPr/>
          <p:nvPr/>
        </p:nvSpPr>
        <p:spPr>
          <a:xfrm>
            <a:off x="679268" y="2345346"/>
            <a:ext cx="10985863" cy="40934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270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b="1" i="0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is a syllable?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 syllable is the sound of a </a:t>
            </a:r>
            <a:r>
              <a:rPr b="0" i="0" lang="en-US" sz="2000" u="none" cap="none" strike="noStrike">
                <a:solidFill>
                  <a:srgbClr val="7030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vowel </a:t>
            </a:r>
            <a:r>
              <a:rPr b="0" i="0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(A, E, I, O, U) that is created when pronouncing the letters A, E, I, O, U, or Y.</a:t>
            </a:r>
            <a:endParaRPr/>
          </a:p>
          <a:p>
            <a:pPr indent="-1270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letter "Y" is a </a:t>
            </a:r>
            <a:r>
              <a:rPr lang="en-US" sz="2000">
                <a:solidFill>
                  <a:srgbClr val="7030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vowel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r>
              <a:rPr b="1"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only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if it creates an A, E, I, O, or U sound.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examples</a:t>
            </a:r>
            <a:r>
              <a:rPr b="0" i="1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  fry, try, cry, &amp; dry</a:t>
            </a:r>
            <a:endParaRPr b="0" i="0" sz="2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270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number of times that you hear the sound of a </a:t>
            </a:r>
            <a:r>
              <a:rPr lang="en-US" sz="2000">
                <a:solidFill>
                  <a:srgbClr val="7030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vowel 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 the number of syllables in a word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When two (or more) </a:t>
            </a:r>
            <a:r>
              <a:rPr lang="en-US" sz="2000">
                <a:solidFill>
                  <a:srgbClr val="7030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vowels 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are next to each other, the number of syllables depends on the number of </a:t>
            </a:r>
            <a:r>
              <a:rPr lang="en-US" sz="2000">
                <a:solidFill>
                  <a:srgbClr val="7030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vowel </a:t>
            </a: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sounds.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examples</a:t>
            </a:r>
            <a:r>
              <a:rPr b="0" i="1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  </a:t>
            </a:r>
            <a:r>
              <a:rPr b="0" i="1" lang="en-US" sz="2000" u="none" cap="none" strike="noStrike">
                <a:solidFill>
                  <a:srgbClr val="7030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free </a:t>
            </a:r>
            <a:r>
              <a:rPr b="0" i="1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(1 syllable), </a:t>
            </a:r>
            <a:r>
              <a:rPr b="0" i="1" lang="en-US" sz="2000" u="none" cap="none" strike="noStrike">
                <a:solidFill>
                  <a:srgbClr val="7030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eat</a:t>
            </a:r>
            <a:r>
              <a:rPr b="0" i="1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(1 syllable), &amp;</a:t>
            </a:r>
            <a:r>
              <a:rPr b="0" i="1" lang="en-US" sz="2000" u="none" cap="none" strike="noStrike">
                <a:solidFill>
                  <a:srgbClr val="7030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 bio </a:t>
            </a:r>
            <a:r>
              <a:rPr b="0" i="1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(2 syllables)</a:t>
            </a:r>
            <a:endParaRPr b="0" i="0" sz="2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270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If a vowel is silent, it is not counted as a syllable.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</a:t>
            </a:r>
            <a:r>
              <a:rPr b="0" i="1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:  </a:t>
            </a:r>
            <a:r>
              <a:rPr b="0" i="1" lang="en-US" sz="2000" u="none" cap="none" strike="noStrike">
                <a:solidFill>
                  <a:srgbClr val="7030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fire </a:t>
            </a:r>
            <a:r>
              <a:rPr b="0" i="1" lang="en-US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(1 syllable)</a:t>
            </a:r>
            <a:endParaRPr b="0" i="0" sz="2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270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Does the word end with "le" or "les?" This is a syllable if the letter before the "le" is a </a:t>
            </a:r>
            <a:r>
              <a:rPr lang="en-US" sz="2000">
                <a:solidFill>
                  <a:srgbClr val="7030A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consonant.</a:t>
            </a:r>
            <a:endParaRPr sz="2000">
              <a:solidFill>
                <a:srgbClr val="7030A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>
                <a:solidFill>
                  <a:schemeClr val="lt1"/>
                </a:solidFill>
              </a:rPr>
              <a:t>How do you say </a:t>
            </a:r>
            <a:r>
              <a:rPr i="1" lang="en-US">
                <a:solidFill>
                  <a:schemeClr val="lt1"/>
                </a:solidFill>
              </a:rPr>
              <a:t>teacher</a:t>
            </a:r>
            <a:r>
              <a:rPr lang="en-US">
                <a:solidFill>
                  <a:schemeClr val="lt1"/>
                </a:solidFill>
              </a:rPr>
              <a:t>?</a:t>
            </a:r>
            <a:endParaRPr/>
          </a:p>
        </p:txBody>
      </p:sp>
      <p:graphicFrame>
        <p:nvGraphicFramePr>
          <p:cNvPr id="289" name="Google Shape;289;p6"/>
          <p:cNvGraphicFramePr/>
          <p:nvPr/>
        </p:nvGraphicFramePr>
        <p:xfrm>
          <a:off x="997132" y="25298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{2263A3EA-B714-4DB8-A06A-31303A214AB6}</a:tableStyleId>
              </a:tblPr>
              <a:tblGrid>
                <a:gridCol w="2810925"/>
                <a:gridCol w="1049875"/>
                <a:gridCol w="2844800"/>
                <a:gridCol w="2641600"/>
              </a:tblGrid>
              <a:tr h="609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Verdana"/>
                        <a:buNone/>
                      </a:pPr>
                      <a:r>
                        <a:rPr b="0" i="0" lang="en-US" sz="2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Longer</a:t>
                      </a:r>
                      <a:endParaRPr/>
                    </a:p>
                  </a:txBody>
                  <a:tcPr marT="45725" marB="45725" marR="121925" marL="1219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Verdana"/>
                        <a:buNone/>
                      </a:pPr>
                      <a:r>
                        <a:rPr b="0" i="0" lang="en-US" sz="2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teeeeeeeeeeee cher</a:t>
                      </a:r>
                      <a:endParaRPr/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579450">
                <a:tc row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Verdana"/>
                        <a:buNone/>
                      </a:pPr>
                      <a:r>
                        <a:rPr b="0" i="0" lang="en-US" sz="2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Higher</a:t>
                      </a:r>
                      <a:endParaRPr/>
                    </a:p>
                  </a:txBody>
                  <a:tcPr marT="45725" marB="45725" marR="121925" marL="1219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Verdana"/>
                        <a:buNone/>
                      </a:pPr>
                      <a:r>
                        <a:rPr b="0" i="0" lang="en-US" sz="2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tea</a:t>
                      </a:r>
                      <a:endParaRPr/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entury Gothic"/>
                        <a:buNone/>
                      </a:pPr>
                      <a:r>
                        <a:t/>
                      </a:r>
                      <a:endParaRPr b="0" i="0" sz="2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81025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entury Gothic"/>
                        <a:buNone/>
                      </a:pPr>
                      <a:r>
                        <a:t/>
                      </a:r>
                      <a:endParaRPr b="0" i="0" sz="2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Verdana"/>
                        <a:buNone/>
                      </a:pPr>
                      <a:r>
                        <a:rPr b="0" i="0" lang="en-US" sz="2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cher</a:t>
                      </a:r>
                      <a:endParaRPr/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76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Verdana"/>
                        <a:buNone/>
                      </a:pPr>
                      <a:r>
                        <a:rPr b="0" i="0" lang="en-US" sz="2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Louder</a:t>
                      </a:r>
                      <a:endParaRPr/>
                    </a:p>
                  </a:txBody>
                  <a:tcPr marT="45725" marB="45725" marR="121925" marL="1219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4400"/>
                        <a:buFont typeface="Verdana"/>
                        <a:buNone/>
                      </a:pPr>
                      <a:r>
                        <a:rPr b="0" i="0" lang="en-US" sz="44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TEA</a:t>
                      </a:r>
                      <a:r>
                        <a:rPr b="0" i="0" lang="en-US" sz="2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 cher</a:t>
                      </a:r>
                      <a:endParaRPr/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581025">
                <a:tc row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Verdana"/>
                        <a:buNone/>
                      </a:pPr>
                      <a:r>
                        <a:rPr b="0" i="0" lang="en-US" sz="2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All three combined</a:t>
                      </a:r>
                      <a:endParaRPr/>
                    </a:p>
                  </a:txBody>
                  <a:tcPr marT="45725" marB="45725" marR="121925" marL="1219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Verdana"/>
                        <a:buNone/>
                      </a:pPr>
                      <a:r>
                        <a:rPr b="0" i="0" lang="en-US" sz="2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TEEEEEEEEEEE</a:t>
                      </a:r>
                      <a:endParaRPr/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entury Gothic"/>
                        <a:buNone/>
                      </a:pPr>
                      <a:r>
                        <a:t/>
                      </a:r>
                      <a:endParaRPr b="0" i="0" sz="2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9450">
                <a:tc vMerge="1"/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entury Gothic"/>
                        <a:buNone/>
                      </a:pPr>
                      <a:r>
                        <a:t/>
                      </a:r>
                      <a:endParaRPr b="0" i="0" sz="2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Verdana"/>
                        <a:buNone/>
                      </a:pPr>
                      <a:r>
                        <a:rPr b="0" i="0" lang="en-US" sz="2800" u="none" cap="none" strike="noStrike">
                          <a:solidFill>
                            <a:schemeClr val="dk1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cher</a:t>
                      </a:r>
                      <a:endParaRPr b="0" i="0" sz="2800" u="none" cap="none" strike="noStrike">
                        <a:solidFill>
                          <a:schemeClr val="dk1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T="45725" marB="45725" marR="121925" marL="121925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mes New Roman"/>
              <a:buNone/>
            </a:pPr>
            <a:r>
              <a:rPr b="1" lang="en-US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Word Stress Rules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5" name="Google Shape;295;p7"/>
          <p:cNvSpPr/>
          <p:nvPr/>
        </p:nvSpPr>
        <p:spPr>
          <a:xfrm>
            <a:off x="1175650" y="2416625"/>
            <a:ext cx="10254300" cy="4271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152350">
            <a:spAutoFit/>
          </a:bodyPr>
          <a:lstStyle/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There are two very simple rules about word stress: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400"/>
              <a:buFont typeface="Century Gothic"/>
              <a:buAutoNum type="arabicPeriod"/>
            </a:pPr>
            <a:r>
              <a:rPr b="1" i="0" lang="en-US" sz="2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One word has only one stress.</a:t>
            </a:r>
            <a:r>
              <a:rPr b="0" i="0" lang="en-US" sz="24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(One word cannot have two stresses.</a:t>
            </a:r>
            <a:endParaRPr/>
          </a:p>
          <a:p>
            <a:pPr indent="-1905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t/>
            </a:r>
            <a:endParaRPr b="0" i="0" sz="2400" u="none" cap="none" strike="noStrike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can only stress vowels, not consonants.</a:t>
            </a:r>
            <a:endParaRPr/>
          </a:p>
          <a:p>
            <a:pPr indent="-1905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t/>
            </a:r>
            <a:endParaRPr b="1" i="0" sz="2400" u="none" cap="none" strike="noStrike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It's</a:t>
            </a:r>
            <a:r>
              <a:rPr b="0" i="0" lang="en-US" sz="24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because syllables are vowel sounds with or without consonant sounds. 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❖"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With many exceptions, </a:t>
            </a: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</a:t>
            </a: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ere are some more, rather complicated, rules that can help you understand where to put the stress. </a:t>
            </a:r>
            <a:endParaRPr b="1" i="0" sz="24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0" name="Google Shape;300;p8"/>
          <p:cNvGraphicFramePr/>
          <p:nvPr/>
        </p:nvGraphicFramePr>
        <p:xfrm>
          <a:off x="600891" y="8764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{2263A3EA-B714-4DB8-A06A-31303A214AB6}</a:tableStyleId>
              </a:tblPr>
              <a:tblGrid>
                <a:gridCol w="2659125"/>
                <a:gridCol w="2639550"/>
                <a:gridCol w="2759425"/>
                <a:gridCol w="2627325"/>
              </a:tblGrid>
              <a:tr h="614375"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Word type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Where is the stress?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Examples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33450">
                <a:tc row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Two syllables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Nouns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on the </a:t>
                      </a: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first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syllable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cen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ter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ob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ject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flow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er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3345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Verbs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on the </a:t>
                      </a: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last 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syllable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</a:t>
                      </a: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lease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</a:t>
                      </a: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mit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</a:t>
                      </a: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range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81100">
                <a:tc rowSpan="3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Compound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(words with two parts)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Nouns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(N + N)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(Adj. + N)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on the </a:t>
                      </a: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first part</a:t>
                      </a:r>
                      <a:endParaRPr b="1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desk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top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pen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cil case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book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shelf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green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house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3345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Adjectives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on the last part 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last/verb part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well</a:t>
                      </a: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-meant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hard</a:t>
                      </a: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-headed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old</a:t>
                      </a: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-fashioned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3345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Verbs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(prep. + verb)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under</a:t>
                      </a: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stand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over</a:t>
                      </a: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look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b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</a:b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outper</a:t>
                      </a:r>
                      <a:r>
                        <a:rPr b="0" i="0" lang="en-US" sz="1800" u="none" cap="none" strike="noStrike">
                          <a:solidFill>
                            <a:srgbClr val="FF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form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1" name="Google Shape;301;p8"/>
          <p:cNvSpPr/>
          <p:nvPr/>
        </p:nvSpPr>
        <p:spPr>
          <a:xfrm>
            <a:off x="2614257" y="0"/>
            <a:ext cx="6268486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Word Stress Rule</a:t>
            </a:r>
            <a:endParaRPr b="1" sz="4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9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t/>
            </a:r>
            <a:endParaRPr/>
          </a:p>
        </p:txBody>
      </p:sp>
      <p:sp>
        <p:nvSpPr>
          <p:cNvPr id="307" name="Google Shape;307;p9"/>
          <p:cNvSpPr/>
          <p:nvPr/>
        </p:nvSpPr>
        <p:spPr>
          <a:xfrm>
            <a:off x="806822" y="2407024"/>
            <a:ext cx="10394578" cy="397031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1778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Noto Sans Symbols"/>
              <a:buChar char="❖"/>
            </a:pPr>
            <a:r>
              <a:rPr b="0" i="0" lang="en-US" sz="28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are many two-syllable words in English whose meaning and class change with a change in stress.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Times New Roman"/>
              <a:buNone/>
            </a:pPr>
            <a:r>
              <a:rPr b="0" i="0" lang="en-US" sz="28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word</a:t>
            </a:r>
            <a:r>
              <a:rPr b="0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b="1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present</a:t>
            </a:r>
            <a:r>
              <a:rPr b="0" i="0" lang="en-US" sz="28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for example is a two-syllable word. If we stress the first syllable, it is a noun (gift) or an adjective (opposite of absent). But if we stress the second syllable, it becomes a verb (to offer).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Times New Roman"/>
              <a:buNone/>
            </a:pPr>
            <a:r>
              <a:rPr b="1" i="0" lang="en-US" sz="28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</a:t>
            </a:r>
            <a:r>
              <a:rPr b="1" i="0" lang="en-US" sz="28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28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examples: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Times New Roman"/>
              <a:buNone/>
            </a:pPr>
            <a:r>
              <a:rPr b="0" i="0" lang="en-US" sz="28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words</a:t>
            </a:r>
            <a:r>
              <a:rPr b="0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b="1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export</a:t>
            </a:r>
            <a:r>
              <a:rPr b="0" i="0" lang="en-US" sz="28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b="0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b="1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import</a:t>
            </a:r>
            <a:r>
              <a:rPr b="0" i="0" lang="en-US" sz="28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b="0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b="1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contract</a:t>
            </a:r>
            <a:r>
              <a:rPr b="0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b="0" i="0" lang="en-US" sz="28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</a:t>
            </a:r>
            <a:r>
              <a:rPr b="0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b="1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object</a:t>
            </a:r>
            <a:r>
              <a:rPr b="0" i="0" lang="en-US" sz="2800" u="none" cap="none" strike="noStrike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b="0" i="0" lang="en-US" sz="2800" u="none" cap="none" strike="noStrike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all be nouns or verbs depending on whether the stress is on the first or second syllable.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2019-10-15T05:44:49Z</dcterms:created>
  <dc:creator>Administrator</dc:creator>
</cp:coreProperties>
</file>